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68" r:id="rId4"/>
    <p:sldId id="259" r:id="rId5"/>
    <p:sldId id="258" r:id="rId6"/>
    <p:sldId id="271" r:id="rId7"/>
    <p:sldId id="272" r:id="rId8"/>
    <p:sldId id="260" r:id="rId9"/>
    <p:sldId id="261" r:id="rId10"/>
    <p:sldId id="269" r:id="rId11"/>
    <p:sldId id="270" r:id="rId12"/>
    <p:sldId id="262" r:id="rId13"/>
    <p:sldId id="263" r:id="rId14"/>
    <p:sldId id="266" r:id="rId15"/>
    <p:sldId id="264" r:id="rId16"/>
    <p:sldId id="267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54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2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9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8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5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8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8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8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6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0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48" r:id="rId6"/>
    <p:sldLayoutId id="2147483744" r:id="rId7"/>
    <p:sldLayoutId id="2147483745" r:id="rId8"/>
    <p:sldLayoutId id="2147483746" r:id="rId9"/>
    <p:sldLayoutId id="2147483747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74068-5D0E-44EF-B7EC-6DEAF5BA6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E35D8-6A51-49E1-80A2-31542D376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8" y="4907629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/>
              <a:t>Navigating a Robot Using Computer Vision.</a:t>
            </a:r>
            <a:endParaRPr lang="en-GB" sz="2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03BB1-E1C2-40FE-BEE9-72F7599D1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3912" y="4907629"/>
            <a:ext cx="2228641" cy="118535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400"/>
              <a:t>Third Year Project By Toby Lawrance</a:t>
            </a:r>
          </a:p>
          <a:p>
            <a:pPr>
              <a:lnSpc>
                <a:spcPct val="100000"/>
              </a:lnSpc>
            </a:pPr>
            <a:r>
              <a:rPr lang="en-GB" sz="1400"/>
              <a:t>Supervised by Claire Rocks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867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A6C2-7389-4A8A-A950-79C82D3D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 – Possible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A16A1-005B-43ED-ACBF-2487593EE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506" y="2276689"/>
            <a:ext cx="5542494" cy="3694176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Calculate the Row/Column Histograms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Apply exponential filter to each histogram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Calculate change in values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Calculate the threshold value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Identify trigger points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Remove adjacency in trigger points to reduce to a single point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Calculate row/column intersects and identify all possible rectangles above a certain size.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If the number of rectangles is too high, go to step 1 with a higher threshold.</a:t>
            </a:r>
          </a:p>
          <a:p>
            <a:endParaRPr lang="en-GB" dirty="0"/>
          </a:p>
        </p:txBody>
      </p:sp>
      <p:pic>
        <p:nvPicPr>
          <p:cNvPr id="5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9B93EC4A-3989-4502-99A9-F50A6251B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253" y="2243910"/>
            <a:ext cx="5411284" cy="33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3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F8F7-4276-44E4-B4B3-4F7EAC81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 –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4F9A5-AE0D-4F2B-A19D-47F3185825E6}"/>
              </a:ext>
            </a:extLst>
          </p:cNvPr>
          <p:cNvSpPr txBox="1"/>
          <p:nvPr/>
        </p:nvSpPr>
        <p:spPr>
          <a:xfrm>
            <a:off x="623696" y="2657241"/>
            <a:ext cx="59281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GB" sz="2000" dirty="0"/>
              <a:t>Sort the objects by size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2000" dirty="0"/>
              <a:t>Compute average pixel values for each rectangle, filtering out values below 50% of max value.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2000" dirty="0"/>
              <a:t>Sort objects in place by average value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2000" dirty="0"/>
              <a:t>Remove overlaps in the rectangles, favouring brighter and larger rectangles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2000" dirty="0"/>
              <a:t>Use known proportionate size of objects to estimate depth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2000" dirty="0"/>
              <a:t>Add measurement to the map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173AD7A-ECD5-4102-BF26-D23A35277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36" y="2084821"/>
            <a:ext cx="3623930" cy="2238635"/>
          </a:xfrm>
        </p:spPr>
      </p:pic>
      <p:pic>
        <p:nvPicPr>
          <p:cNvPr id="6" name="Picture 5" descr="A picture containing indoor, small, colorful, holding&#10;&#10;Description automatically generated">
            <a:extLst>
              <a:ext uri="{FF2B5EF4-FFF2-40B4-BE49-F238E27FC236}">
                <a16:creationId xmlns:a16="http://schemas.microsoft.com/office/drawing/2014/main" id="{FA8D30F6-AB81-4DB7-957C-1F39A6644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36" y="4436906"/>
            <a:ext cx="3623930" cy="22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91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B997-7D9B-4736-9EEE-4A92AB4F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538F2-4D00-47DD-8652-03CE6395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94" y="2343801"/>
            <a:ext cx="7667705" cy="3694176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The map is represented as a matrix, with each value representing 1cm</a:t>
            </a:r>
            <a:r>
              <a:rPr lang="en-GB" baseline="30000" dirty="0"/>
              <a:t>2</a:t>
            </a:r>
            <a:r>
              <a:rPr lang="en-GB" dirty="0"/>
              <a:t>. The value in the pixel represents a belief in the representative grid square containing an obstacle.</a:t>
            </a:r>
          </a:p>
          <a:p>
            <a:r>
              <a:rPr lang="en-GB" dirty="0"/>
              <a:t>The rate of increasing belief is non-linear.</a:t>
            </a:r>
          </a:p>
          <a:p>
            <a:pPr lvl="1"/>
            <a:r>
              <a:rPr lang="en-GB" dirty="0"/>
              <a:t>First detection: 1, Second: 10, Third: 100, Fourth 255 (Cap)</a:t>
            </a:r>
          </a:p>
          <a:p>
            <a:r>
              <a:rPr lang="en-GB" dirty="0"/>
              <a:t>These are drawn onto the map using </a:t>
            </a:r>
            <a:r>
              <a:rPr lang="en-GB" dirty="0" err="1"/>
              <a:t>Bresenham’s</a:t>
            </a:r>
            <a:r>
              <a:rPr lang="en-GB" dirty="0"/>
              <a:t> line algorithm as reimplemented by me.</a:t>
            </a:r>
          </a:p>
          <a:p>
            <a:r>
              <a:rPr lang="en-GB" dirty="0"/>
              <a:t>Only the front face of the object is drawn, no assumptions are made about the depth of the object.</a:t>
            </a:r>
          </a:p>
          <a:p>
            <a:r>
              <a:rPr lang="en-GB" dirty="0"/>
              <a:t>The object is assumed to be 10% wider and thus slightly closer, than it is measured to be. This aids in reducing clipping when pathing.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B30F608-BB81-4711-AA63-270EEF199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99" y="2231241"/>
            <a:ext cx="3930626" cy="40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8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335B-5BBA-4168-8592-CA64C9B5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F64E-CE12-4ECE-BCF0-56564F901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Movement for the robot is given in the form of Linear and Angular velocity. </a:t>
            </a:r>
          </a:p>
          <a:p>
            <a:r>
              <a:rPr lang="en-GB" dirty="0"/>
              <a:t>The odometry on the robot is very good. Accurate and prone to minimal drift.</a:t>
            </a:r>
          </a:p>
          <a:p>
            <a:r>
              <a:rPr lang="en-GB" dirty="0"/>
              <a:t>Several navigators have been implemented to demonstrate functionality.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Random explorer: Avoids obstacles but picks new directions randomly.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Simple Mapper: Avoids obstacles, attempts to frequently improve its understanding of the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Simple </a:t>
            </a:r>
            <a:r>
              <a:rPr lang="en-GB" dirty="0" err="1"/>
              <a:t>Pather</a:t>
            </a:r>
            <a:r>
              <a:rPr lang="en-GB" dirty="0"/>
              <a:t>: Given a goal point, attempts to path to that point, updating the path during travel to avoid collisions.</a:t>
            </a:r>
          </a:p>
          <a:p>
            <a:r>
              <a:rPr lang="en-GB" dirty="0"/>
              <a:t>The pathing has been done by re-implementing the A* Algorithm to work with my mapping system, then reducing the path to a set of waypoints where the direction changes.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880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726C-2AF9-49F5-8909-E09B9EB7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B2606-0604-4B99-8E55-BD0D443A3C11}"/>
              </a:ext>
            </a:extLst>
          </p:cNvPr>
          <p:cNvSpPr txBox="1"/>
          <p:nvPr/>
        </p:nvSpPr>
        <p:spPr>
          <a:xfrm>
            <a:off x="478173" y="2290194"/>
            <a:ext cx="508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Play the View video, Map video and overhead</a:t>
            </a:r>
          </a:p>
        </p:txBody>
      </p:sp>
    </p:spTree>
    <p:extLst>
      <p:ext uri="{BB962C8B-B14F-4D97-AF65-F5344CB8AC3E}">
        <p14:creationId xmlns:p14="http://schemas.microsoft.com/office/powerpoint/2010/main" val="212332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763D-B03A-4393-9569-1315D2AB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E8F8-28F4-4CE9-871A-1E6CB53D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Due to the channel filtering, the image processing is absolutely terrible at recognising walls or other typical background bounds.</a:t>
            </a:r>
          </a:p>
          <a:p>
            <a:r>
              <a:rPr lang="en-GB" dirty="0"/>
              <a:t>The image processing is a resource intensive process as implemented. 1FPS is the current max framerate when running on the robot itself.</a:t>
            </a:r>
          </a:p>
          <a:p>
            <a:r>
              <a:rPr lang="en-GB" dirty="0"/>
              <a:t>The mapping system is relatively crude and could be improved upon.</a:t>
            </a:r>
          </a:p>
          <a:p>
            <a:r>
              <a:rPr lang="en-GB" dirty="0"/>
              <a:t>Currently depth estimation relies on an understanding of the detected objects size. This could be done using </a:t>
            </a:r>
            <a:r>
              <a:rPr lang="en-GB" dirty="0" err="1"/>
              <a:t>odometric</a:t>
            </a:r>
            <a:r>
              <a:rPr lang="en-GB" dirty="0"/>
              <a:t> techniques, but requires estimation of tracking objects between frames. Time has not allowed for that foray.</a:t>
            </a:r>
          </a:p>
          <a:p>
            <a:r>
              <a:rPr lang="en-GB" dirty="0"/>
              <a:t>My navigation setup is relatively minimal, mostly just 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163131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A589-2945-4033-A2F5-6F2C2AF6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A46C7-0B95-402F-8453-E62E002C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2360578"/>
            <a:ext cx="10168128" cy="369417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 made a set of objectives</a:t>
            </a:r>
          </a:p>
          <a:p>
            <a:pPr lvl="1"/>
            <a:r>
              <a:rPr lang="en-GB" dirty="0"/>
              <a:t>The objectives to achieve shifted over time</a:t>
            </a:r>
          </a:p>
          <a:p>
            <a:pPr lvl="1"/>
            <a:r>
              <a:rPr lang="en-GB" dirty="0"/>
              <a:t>As the problem got more clearly defined and the area of research became more clear, some of those objectives became </a:t>
            </a:r>
            <a:r>
              <a:rPr lang="en-GB"/>
              <a:t>less useful</a:t>
            </a:r>
            <a:endParaRPr lang="en-GB" dirty="0"/>
          </a:p>
          <a:p>
            <a:r>
              <a:rPr lang="en-GB" dirty="0"/>
              <a:t>Regular meetings helped steer the direction of research</a:t>
            </a:r>
          </a:p>
          <a:p>
            <a:r>
              <a:rPr lang="en-GB" dirty="0"/>
              <a:t>Focus shifted over time towards the image recognition algorithm</a:t>
            </a:r>
          </a:p>
          <a:p>
            <a:r>
              <a:rPr lang="en-GB" dirty="0"/>
              <a:t>Navigating the robot from the information provided isn’t novel and as such lost significance in the project</a:t>
            </a:r>
          </a:p>
        </p:txBody>
      </p:sp>
    </p:spTree>
    <p:extLst>
      <p:ext uri="{BB962C8B-B14F-4D97-AF65-F5344CB8AC3E}">
        <p14:creationId xmlns:p14="http://schemas.microsoft.com/office/powerpoint/2010/main" val="4201327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FCB7-ABAC-4BC1-B303-75DC3BFA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F3172-2ECE-446D-86E9-A1B8EA875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Cameras are an effective sensor tool that can be leveraged to aid in navigation.</a:t>
            </a:r>
          </a:p>
          <a:p>
            <a:r>
              <a:rPr lang="en-GB" dirty="0"/>
              <a:t>Due to the volume of data involved in image analysis, the approach can be quite resource intensive.</a:t>
            </a:r>
          </a:p>
          <a:p>
            <a:r>
              <a:rPr lang="en-GB" dirty="0"/>
              <a:t>Distinguishing factors of obstacles can be an unreasonable requirement when used in real-world systems.</a:t>
            </a:r>
          </a:p>
          <a:p>
            <a:r>
              <a:rPr lang="en-GB" dirty="0"/>
              <a:t>The system however works under a set </a:t>
            </a:r>
            <a:r>
              <a:rPr lang="en-GB"/>
              <a:t>of assumptions.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61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1245E-B2F6-4F1D-ACED-9AB027F1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27D-07F4-4600-BC9A-A2F589D8A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Robot navigation typically relies on a broad array of sensors. </a:t>
            </a:r>
          </a:p>
          <a:p>
            <a:r>
              <a:rPr lang="en-GB" dirty="0"/>
              <a:t>Obstacle detection usually requires rangefinders</a:t>
            </a:r>
          </a:p>
          <a:p>
            <a:pPr lvl="1"/>
            <a:r>
              <a:rPr lang="en-GB" dirty="0"/>
              <a:t>High quality rangefinders are often very expensive, e.g. LiDAR</a:t>
            </a:r>
          </a:p>
          <a:p>
            <a:r>
              <a:rPr lang="en-GB" dirty="0"/>
              <a:t>Cameras are typically a significantly cheaper sensor, and are often mounted on mobile robots for logging purposes.</a:t>
            </a:r>
          </a:p>
          <a:p>
            <a:r>
              <a:rPr lang="en-GB" dirty="0"/>
              <a:t>To navigate, the robot needs to identify obstacles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28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03C3-28F9-4942-84C7-7120767E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Academic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5E4DB-D75E-4492-9440-2F592A48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15" y="2291412"/>
            <a:ext cx="5084064" cy="3694176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The papers found typically relied on colour segmentation of the image. </a:t>
            </a:r>
          </a:p>
          <a:p>
            <a:r>
              <a:rPr lang="en-GB" dirty="0"/>
              <a:t>Colour histograms interact poorly with noisy backgrounds</a:t>
            </a:r>
          </a:p>
          <a:p>
            <a:r>
              <a:rPr lang="en-GB" dirty="0"/>
              <a:t>Other approaches often used stereo cameras to achieve depth perception</a:t>
            </a:r>
          </a:p>
          <a:p>
            <a:r>
              <a:rPr lang="en-GB" dirty="0"/>
              <a:t>Having attempted colour segmentation, histograms could be used in a different way to identify regions.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FEAEF-30CB-4193-B352-CD27A22F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632" y="3827631"/>
            <a:ext cx="4357499" cy="99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63C4A4-865B-4A45-A357-0E66E754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39" y="2154191"/>
            <a:ext cx="4066499" cy="1527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E7CD1-F825-4C22-81D1-1FCD8157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115" y="4971882"/>
            <a:ext cx="3448531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4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15E7-9A95-490A-BB91-91B9BD91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hardware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1F62BCF-45C1-42E4-B8E2-6ECC35F1BE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37536"/>
              </p:ext>
            </p:extLst>
          </p:nvPr>
        </p:nvGraphicFramePr>
        <p:xfrm>
          <a:off x="1116013" y="2478088"/>
          <a:ext cx="101679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2">
                  <a:extLst>
                    <a:ext uri="{9D8B030D-6E8A-4147-A177-3AD203B41FA5}">
                      <a16:colId xmlns:a16="http://schemas.microsoft.com/office/drawing/2014/main" val="1429201708"/>
                    </a:ext>
                  </a:extLst>
                </a:gridCol>
                <a:gridCol w="3389312">
                  <a:extLst>
                    <a:ext uri="{9D8B030D-6E8A-4147-A177-3AD203B41FA5}">
                      <a16:colId xmlns:a16="http://schemas.microsoft.com/office/drawing/2014/main" val="1460282576"/>
                    </a:ext>
                  </a:extLst>
                </a:gridCol>
                <a:gridCol w="3389312">
                  <a:extLst>
                    <a:ext uri="{9D8B030D-6E8A-4147-A177-3AD203B41FA5}">
                      <a16:colId xmlns:a16="http://schemas.microsoft.com/office/drawing/2014/main" val="2678572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Turtlebot3 by </a:t>
                      </a:r>
                      <a:r>
                        <a:rPr lang="en-GB" dirty="0" err="1"/>
                        <a:t>Robotis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Logitech C920 Webcam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Robot + Webcam + Ribbon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301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03495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C92E2D38-185B-4C19-93DA-FF22FD491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t="9780" r="12511" b="8740"/>
          <a:stretch/>
        </p:blipFill>
        <p:spPr>
          <a:xfrm>
            <a:off x="1174458" y="2848928"/>
            <a:ext cx="3257536" cy="3845262"/>
          </a:xfrm>
          <a:prstGeom prst="rect">
            <a:avLst/>
          </a:prstGeom>
        </p:spPr>
      </p:pic>
      <p:pic>
        <p:nvPicPr>
          <p:cNvPr id="9" name="Picture 8" descr="A close up of a camera&#10;&#10;Description automatically generated">
            <a:extLst>
              <a:ext uri="{FF2B5EF4-FFF2-40B4-BE49-F238E27FC236}">
                <a16:creationId xmlns:a16="http://schemas.microsoft.com/office/drawing/2014/main" id="{809845A2-40D8-4445-AE7D-C111DB9DB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67" y="2848928"/>
            <a:ext cx="3257930" cy="3638233"/>
          </a:xfrm>
          <a:prstGeom prst="rect">
            <a:avLst/>
          </a:prstGeom>
        </p:spPr>
      </p:pic>
      <p:pic>
        <p:nvPicPr>
          <p:cNvPr id="13" name="Picture 12" descr="A picture containing indoor, small, sitting, black&#10;&#10;Description automatically generated">
            <a:extLst>
              <a:ext uri="{FF2B5EF4-FFF2-40B4-BE49-F238E27FC236}">
                <a16:creationId xmlns:a16="http://schemas.microsoft.com/office/drawing/2014/main" id="{DADD293B-0351-410F-93F5-27C82E4AE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9" t="8000" r="25657" b="9969"/>
          <a:stretch/>
        </p:blipFill>
        <p:spPr>
          <a:xfrm>
            <a:off x="7965849" y="2848928"/>
            <a:ext cx="3179427" cy="40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2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335C-3D0A-4F36-83B1-43FB1F38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Early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69D4-A619-46AF-8568-EAED2D99E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86" y="2436079"/>
            <a:ext cx="5880850" cy="3694176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Colour Segmentation of Image</a:t>
            </a:r>
          </a:p>
          <a:p>
            <a:pPr lvl="1"/>
            <a:r>
              <a:rPr lang="en-GB" sz="2000" dirty="0"/>
              <a:t>Suffered heavily from noise, Assumptions required of obstacle colour</a:t>
            </a:r>
          </a:p>
          <a:p>
            <a:r>
              <a:rPr lang="en-GB" sz="2000" dirty="0"/>
              <a:t>Feature detectors</a:t>
            </a:r>
          </a:p>
          <a:p>
            <a:pPr lvl="1"/>
            <a:r>
              <a:rPr lang="en-GB" sz="2000" dirty="0"/>
              <a:t>Obstacle corners not “interesting” enough. </a:t>
            </a:r>
          </a:p>
          <a:p>
            <a:r>
              <a:rPr lang="en-GB" sz="2000" dirty="0"/>
              <a:t>Optical Flow</a:t>
            </a:r>
          </a:p>
          <a:p>
            <a:pPr lvl="1"/>
            <a:r>
              <a:rPr lang="en-GB" sz="2000" dirty="0"/>
              <a:t>Similar issue to Feature detectors</a:t>
            </a:r>
          </a:p>
          <a:p>
            <a:r>
              <a:rPr lang="en-GB" sz="2400" dirty="0"/>
              <a:t>Corner Detection</a:t>
            </a:r>
          </a:p>
          <a:p>
            <a:pPr lvl="1"/>
            <a:r>
              <a:rPr lang="en-GB" sz="2000" dirty="0"/>
              <a:t>Found the obstacle, but also everything else. Too much noise to filter.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1EB40-DE30-415A-ABCE-B80B67F93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969" y="2756880"/>
            <a:ext cx="4777609" cy="25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A3DC-91B9-47E5-B3DC-30E2C4CA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ROS – Robot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B8DD0-C5D2-4995-AAB9-E8E01E343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Turtlebot3 Runs on ROS, ROS2 is the newest setup.</a:t>
            </a:r>
          </a:p>
          <a:p>
            <a:r>
              <a:rPr lang="en-GB" dirty="0"/>
              <a:t>I spent a long time getting ROS to work, it has some very specific requirements.</a:t>
            </a:r>
          </a:p>
          <a:p>
            <a:r>
              <a:rPr lang="en-GB" dirty="0"/>
              <a:t>I ended up using ROS2, the Turtlebot3 has an Ubuntu 18.04 Server Image on it and the paired Laptop is running Ubuntu 18.04. </a:t>
            </a:r>
          </a:p>
          <a:p>
            <a:r>
              <a:rPr lang="en-GB" dirty="0"/>
              <a:t>Doing so through a virtual machine has proved very tricky with no success thus far.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337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C404-D679-45B0-8ECF-8DB096B2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ROS 2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2534-7DF0-474E-92DD-0FE3CA0EC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Executable programs in ROS 2 are called Nodes, nodes belong to packages and a single package may have multiple nodes</a:t>
            </a:r>
          </a:p>
          <a:p>
            <a:r>
              <a:rPr lang="en-GB" dirty="0"/>
              <a:t>Nodes communicate with each other by way of message passing.</a:t>
            </a:r>
          </a:p>
          <a:p>
            <a:r>
              <a:rPr lang="en-GB" dirty="0"/>
              <a:t>Nodes can communicate intra-computer or inter-computer with no visible change in mechanism</a:t>
            </a:r>
          </a:p>
          <a:p>
            <a:r>
              <a:rPr lang="en-GB" dirty="0"/>
              <a:t>The messages are passed using channels called “Topics” with publishers and subscribers.</a:t>
            </a:r>
          </a:p>
          <a:p>
            <a:r>
              <a:rPr lang="en-GB" dirty="0"/>
              <a:t>The Turtlebot3 subscribes to many topics, most importantly /</a:t>
            </a:r>
            <a:r>
              <a:rPr lang="en-GB" dirty="0" err="1"/>
              <a:t>cmd_vel</a:t>
            </a:r>
            <a:r>
              <a:rPr lang="en-GB" dirty="0"/>
              <a:t> which is the primary way of enacting movement. In the form of m/s velocity, linear and angular.</a:t>
            </a:r>
          </a:p>
        </p:txBody>
      </p:sp>
    </p:spTree>
    <p:extLst>
      <p:ext uri="{BB962C8B-B14F-4D97-AF65-F5344CB8AC3E}">
        <p14:creationId xmlns:p14="http://schemas.microsoft.com/office/powerpoint/2010/main" val="362166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365A-28B3-4E82-BEBF-10F88417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6644-B52A-483C-882E-6BFB4B24D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676" y="2421666"/>
            <a:ext cx="4815449" cy="3694176"/>
          </a:xfrm>
        </p:spPr>
        <p:txBody>
          <a:bodyPr>
            <a:normAutofit/>
          </a:bodyPr>
          <a:lstStyle/>
          <a:p>
            <a:r>
              <a:rPr lang="en-GB" sz="1600" dirty="0"/>
              <a:t>Instead of colour segmenting, we use channel filtering to produce a grayscale image where strongly coloured pixels are bright, whilst plainly coloured pixels are not. </a:t>
            </a:r>
          </a:p>
          <a:p>
            <a:r>
              <a:rPr lang="en-GB" sz="1600" dirty="0"/>
              <a:t>From this we produce horizontal and vertical histograms of the image. Calculating average pixel value</a:t>
            </a:r>
          </a:p>
          <a:p>
            <a:r>
              <a:rPr lang="en-GB" sz="1600" dirty="0"/>
              <a:t>From this we calculate points of high change, attempting to section an area of the image as interesting.</a:t>
            </a:r>
          </a:p>
          <a:p>
            <a:r>
              <a:rPr lang="en-GB" sz="1600" dirty="0"/>
              <a:t>Exponential Filtering on the histogram reduces noise</a:t>
            </a:r>
          </a:p>
        </p:txBody>
      </p:sp>
      <p:pic>
        <p:nvPicPr>
          <p:cNvPr id="5" name="Picture 4" descr="A picture containing small, colorful, sitting, little&#10;&#10;Description automatically generated">
            <a:extLst>
              <a:ext uri="{FF2B5EF4-FFF2-40B4-BE49-F238E27FC236}">
                <a16:creationId xmlns:a16="http://schemas.microsoft.com/office/drawing/2014/main" id="{7F929D28-4D70-4855-9529-6E8C72848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60" y="2705876"/>
            <a:ext cx="5099087" cy="312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6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367F-0B5C-439D-923D-1BCFF1DA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Processing – Preparation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A547C-7348-400F-88E1-DAFAED9A7C3D}"/>
              </a:ext>
            </a:extLst>
          </p:cNvPr>
          <p:cNvSpPr txBox="1"/>
          <p:nvPr/>
        </p:nvSpPr>
        <p:spPr>
          <a:xfrm>
            <a:off x="498702" y="2345715"/>
            <a:ext cx="44465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each frame, a number of steps are gone through: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 a small border to enable edge clipping obstacle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Apply channel filter. (Max of R,G and B for each pixel, each minus their other two colours)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Threshold the values then mask the channel filtered image.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Use </a:t>
            </a:r>
            <a:r>
              <a:rPr lang="en-GB" dirty="0" err="1"/>
              <a:t>MeansDenoising</a:t>
            </a:r>
            <a:r>
              <a:rPr lang="en-GB" dirty="0"/>
              <a:t> to reduce </a:t>
            </a:r>
            <a:r>
              <a:rPr lang="en-GB" dirty="0" err="1"/>
              <a:t>artifacts</a:t>
            </a:r>
            <a:r>
              <a:rPr lang="en-GB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04F32C-3856-4ABA-A59B-0A2C4660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51" y="2287749"/>
            <a:ext cx="5887732" cy="36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9901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141"/>
      </a:dk2>
      <a:lt2>
        <a:srgbClr val="E6E8E2"/>
      </a:lt2>
      <a:accent1>
        <a:srgbClr val="A896C6"/>
      </a:accent1>
      <a:accent2>
        <a:srgbClr val="7F81BA"/>
      </a:accent2>
      <a:accent3>
        <a:srgbClr val="8EA6C2"/>
      </a:accent3>
      <a:accent4>
        <a:srgbClr val="7BADB4"/>
      </a:accent4>
      <a:accent5>
        <a:srgbClr val="83ACA1"/>
      </a:accent5>
      <a:accent6>
        <a:srgbClr val="77AF88"/>
      </a:accent6>
      <a:hlink>
        <a:srgbClr val="758A53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1127</Words>
  <Application>Microsoft Office PowerPoint</Application>
  <PresentationFormat>Widescreen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Avenir Next LT Pro</vt:lpstr>
      <vt:lpstr>Calibri</vt:lpstr>
      <vt:lpstr>AccentBoxVTI</vt:lpstr>
      <vt:lpstr>Navigating a Robot Using Computer Vision.</vt:lpstr>
      <vt:lpstr>Introduction – The problem</vt:lpstr>
      <vt:lpstr>Academic context</vt:lpstr>
      <vt:lpstr>The hardware</vt:lpstr>
      <vt:lpstr>Early Approaches</vt:lpstr>
      <vt:lpstr>ROS – Robot Operating System</vt:lpstr>
      <vt:lpstr>How ROS 2 works</vt:lpstr>
      <vt:lpstr>Methodology</vt:lpstr>
      <vt:lpstr>Image Processing – Preparation</vt:lpstr>
      <vt:lpstr>Image Processing – Possible Objects</vt:lpstr>
      <vt:lpstr>Image Processing – Object detection</vt:lpstr>
      <vt:lpstr>Mapping</vt:lpstr>
      <vt:lpstr>Navigation</vt:lpstr>
      <vt:lpstr>Results</vt:lpstr>
      <vt:lpstr>Issues</vt:lpstr>
      <vt:lpstr>Project Management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Navigating a Robot Using Computer Vision.</dc:title>
  <dc:creator>Toby Lawrance</dc:creator>
  <cp:lastModifiedBy>Toby Lawrance</cp:lastModifiedBy>
  <cp:revision>34</cp:revision>
  <dcterms:created xsi:type="dcterms:W3CDTF">2020-02-27T13:34:17Z</dcterms:created>
  <dcterms:modified xsi:type="dcterms:W3CDTF">2020-03-07T18:25:56Z</dcterms:modified>
</cp:coreProperties>
</file>